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2"/>
  </p:sldMasterIdLst>
  <p:notesMasterIdLst>
    <p:notesMasterId r:id="rId28"/>
  </p:notesMasterIdLst>
  <p:handoutMasterIdLst>
    <p:handoutMasterId r:id="rId29"/>
  </p:handoutMasterIdLst>
  <p:sldIdLst>
    <p:sldId id="256" r:id="rId3"/>
    <p:sldId id="321" r:id="rId4"/>
    <p:sldId id="318" r:id="rId5"/>
    <p:sldId id="274" r:id="rId6"/>
    <p:sldId id="275" r:id="rId7"/>
    <p:sldId id="277" r:id="rId8"/>
    <p:sldId id="278" r:id="rId9"/>
    <p:sldId id="280" r:id="rId10"/>
    <p:sldId id="281" r:id="rId11"/>
    <p:sldId id="257" r:id="rId12"/>
    <p:sldId id="258" r:id="rId13"/>
    <p:sldId id="263" r:id="rId14"/>
    <p:sldId id="264" r:id="rId15"/>
    <p:sldId id="265" r:id="rId16"/>
    <p:sldId id="266" r:id="rId17"/>
    <p:sldId id="271" r:id="rId18"/>
    <p:sldId id="267" r:id="rId19"/>
    <p:sldId id="268" r:id="rId20"/>
    <p:sldId id="270" r:id="rId21"/>
    <p:sldId id="322" r:id="rId22"/>
    <p:sldId id="323" r:id="rId23"/>
    <p:sldId id="325" r:id="rId24"/>
    <p:sldId id="327" r:id="rId25"/>
    <p:sldId id="328" r:id="rId26"/>
    <p:sldId id="329" r:id="rId27"/>
  </p:sldIdLst>
  <p:sldSz cx="9144000" cy="6858000" type="screen4x3"/>
  <p:notesSz cx="6997700" cy="92837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A8A5500-C862-4F4E-BDC4-FEB209FA3066}">
          <p14:sldIdLst>
            <p14:sldId id="256"/>
            <p14:sldId id="321"/>
            <p14:sldId id="318"/>
            <p14:sldId id="274"/>
            <p14:sldId id="275"/>
            <p14:sldId id="277"/>
            <p14:sldId id="278"/>
            <p14:sldId id="280"/>
            <p14:sldId id="281"/>
            <p14:sldId id="257"/>
            <p14:sldId id="258"/>
            <p14:sldId id="263"/>
            <p14:sldId id="264"/>
            <p14:sldId id="265"/>
            <p14:sldId id="266"/>
            <p14:sldId id="271"/>
            <p14:sldId id="267"/>
            <p14:sldId id="268"/>
            <p14:sldId id="270"/>
            <p14:sldId id="322"/>
            <p14:sldId id="323"/>
            <p14:sldId id="325"/>
            <p14:sldId id="327"/>
            <p14:sldId id="328"/>
            <p14:sldId id="32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25" autoAdjust="0"/>
    <p:restoredTop sz="94628" autoAdjust="0"/>
  </p:normalViewPr>
  <p:slideViewPr>
    <p:cSldViewPr>
      <p:cViewPr>
        <p:scale>
          <a:sx n="77" d="100"/>
          <a:sy n="77" d="100"/>
        </p:scale>
        <p:origin x="-1326" y="-4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22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/>
          <a:lstStyle/>
          <a:p>
            <a:fld id="{3739F75B-3842-4986-B379-A25F65D2E2D9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/>
          <a:lstStyle/>
          <a:p>
            <a:fld id="{75F11ED1-D598-4A47-B7BF-1BC22F958D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04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/>
          <a:lstStyle/>
          <a:p>
            <a:fld id="{866387FC-CCBE-45D6-8023-B2729909DF51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/>
          <a:lstStyle/>
          <a:p>
            <a:fld id="{BE1686F5-D9B0-4B87-9E68-28AD15F2A4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54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66387FC-CCBE-45D6-8023-B2729909DF51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686F5-D9B0-4B87-9E68-28AD15F2A4F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0045" y="6060478"/>
            <a:ext cx="8503920" cy="457200"/>
          </a:xfrm>
          <a:prstGeom prst="roundRect">
            <a:avLst>
              <a:gd name="adj" fmla="val 33334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100000" t="350000" r="100000" b="100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FA78-DE0E-433D-8CFA-D9FBF0D95DCD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3AF2-DCC4-4842-96BC-1B9869901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F9C6-20A9-45D8-B666-D95AD1AA535F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2161-9FCA-498A-A51E-7B90071250E8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20045" y="6060478"/>
            <a:ext cx="8503920" cy="457200"/>
          </a:xfrm>
          <a:prstGeom prst="roundRect">
            <a:avLst>
              <a:gd name="adj" fmla="val 33334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95AF-258B-4502-92DF-E211AA281B41}" type="datetime1">
              <a:rPr lang="en-US" smtClean="0"/>
              <a:pPr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99F1B-DCEB-4336-9EB0-63F5002A04E3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4FA9-8002-4F92-A4B5-7AC80F760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99F1B-DCEB-4336-9EB0-63F5002A04E3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4FA9-8002-4F92-A4B5-7AC80F760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99F1B-DCEB-4336-9EB0-63F5002A04E3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4FA9-8002-4F92-A4B5-7AC80F760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20045" y="6060478"/>
            <a:ext cx="8503920" cy="457200"/>
          </a:xfrm>
          <a:prstGeom prst="roundRect">
            <a:avLst>
              <a:gd name="adj" fmla="val 33334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100000" t="350000" r="100000" b="100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 algn="r"/>
            <a:fld id="{1BC102A9-C1B1-4354-89E4-F43472216A4F}" type="datetime1">
              <a:rPr lang="en-US" smtClean="0"/>
              <a:pPr algn="r"/>
              <a:t>5/2/2014</a:t>
            </a:fld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 algn="l"/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E7F13AF2-DCC4-4842-96BC-1B9869901C37}" type="slidenum">
              <a:rPr lang="en-US" sz="1000" smtClean="0">
                <a:solidFill>
                  <a:schemeClr val="bg2">
                    <a:shade val="50000"/>
                  </a:schemeClr>
                </a:solidFill>
              </a:rPr>
              <a:pPr/>
              <a:t>‹#›</a:t>
            </a:fld>
            <a:endParaRPr lang="en-US" sz="1000">
              <a:solidFill>
                <a:schemeClr val="bg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rtl="0" eaLnBrk="1" latinLnBrk="0" hangingPunct="1">
        <a:spcBef>
          <a:spcPct val="0"/>
        </a:spcBef>
        <a:buNone/>
        <a:defRPr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8" t="6814" r="5268" b="13523"/>
          <a:stretch/>
        </p:blipFill>
        <p:spPr>
          <a:xfrm>
            <a:off x="838198" y="1295400"/>
            <a:ext cx="7450667" cy="3200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48199" y="5029200"/>
            <a:ext cx="3640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Xinrong</a:t>
            </a:r>
            <a:r>
              <a:rPr lang="en-US" dirty="0" smtClean="0"/>
              <a:t> Fan</a:t>
            </a:r>
          </a:p>
          <a:p>
            <a:pPr algn="r"/>
            <a:r>
              <a:rPr lang="en-US" dirty="0" smtClean="0"/>
              <a:t>Michael </a:t>
            </a:r>
            <a:r>
              <a:rPr lang="en-US" dirty="0" err="1" smtClean="0"/>
              <a:t>Kittelson</a:t>
            </a:r>
            <a:endParaRPr lang="en-US" dirty="0" smtClean="0"/>
          </a:p>
          <a:p>
            <a:pPr algn="r"/>
            <a:r>
              <a:rPr lang="en-US" dirty="0" smtClean="0"/>
              <a:t>Brittany Peterson</a:t>
            </a:r>
          </a:p>
          <a:p>
            <a:pPr algn="r"/>
            <a:r>
              <a:rPr lang="en-US" dirty="0" smtClean="0"/>
              <a:t>Amanda </a:t>
            </a:r>
            <a:r>
              <a:rPr lang="en-US" dirty="0" err="1" smtClean="0"/>
              <a:t>Rosenau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1"/>
            <a:ext cx="8183880" cy="2057399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Romantic Relationships in the Workplace</a:t>
            </a:r>
            <a:endParaRPr lang="en-US" sz="4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  <p:sp>
        <p:nvSpPr>
          <p:cNvPr id="7" name="TextBox 6"/>
          <p:cNvSpPr txBox="1"/>
          <p:nvPr/>
        </p:nvSpPr>
        <p:spPr>
          <a:xfrm rot="10800000" flipH="1" flipV="1">
            <a:off x="1066800" y="3281319"/>
            <a:ext cx="69780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“a relationship between two members of the same organization that is perceived by a third party to be characterized as sexual attraction</a:t>
            </a:r>
            <a:r>
              <a:rPr lang="en-US" sz="2400" dirty="0" smtClean="0"/>
              <a:t>.” (Quinn, 1977)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571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How Common is it?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  <p:sp>
        <p:nvSpPr>
          <p:cNvPr id="3" name="TextBox 2"/>
          <p:cNvSpPr txBox="1"/>
          <p:nvPr/>
        </p:nvSpPr>
        <p:spPr>
          <a:xfrm>
            <a:off x="597073" y="20574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According to a 2010 survey of 2,083 individuals by Vault.com:</a:t>
            </a:r>
          </a:p>
          <a:p>
            <a:pPr marL="285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59% had been involved in an office romance</a:t>
            </a:r>
          </a:p>
          <a:p>
            <a:pPr marL="285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64% would consider it</a:t>
            </a:r>
          </a:p>
          <a:p>
            <a:pPr marL="285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20% admitted a relationship with boss</a:t>
            </a:r>
          </a:p>
        </p:txBody>
      </p:sp>
    </p:spTree>
    <p:extLst>
      <p:ext uri="{BB962C8B-B14F-4D97-AF65-F5344CB8AC3E}">
        <p14:creationId xmlns:p14="http://schemas.microsoft.com/office/powerpoint/2010/main" val="19405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Workplace Romance Types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  <p:sp>
        <p:nvSpPr>
          <p:cNvPr id="3" name="TextBox 2"/>
          <p:cNvSpPr txBox="1"/>
          <p:nvPr/>
        </p:nvSpPr>
        <p:spPr>
          <a:xfrm>
            <a:off x="597073" y="182880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SzPct val="120000"/>
              <a:buFont typeface="Arial" pitchFamily="34" charset="0"/>
              <a:buChar char="•"/>
            </a:pPr>
            <a:r>
              <a:rPr lang="en-US" sz="3000" dirty="0" smtClean="0"/>
              <a:t>Peer-to-Peer Romance</a:t>
            </a:r>
          </a:p>
          <a:p>
            <a:pPr marL="800100" lvl="1" indent="-342900">
              <a:buClr>
                <a:srgbClr val="0070C0"/>
              </a:buClr>
              <a:buSzPct val="120000"/>
              <a:buFont typeface="Arial" pitchFamily="34" charset="0"/>
              <a:buChar char="•"/>
            </a:pPr>
            <a:r>
              <a:rPr lang="en-US" sz="3000" dirty="0" smtClean="0"/>
              <a:t>Between two peers</a:t>
            </a:r>
          </a:p>
          <a:p>
            <a:pPr marL="800100" lvl="1" indent="-342900">
              <a:buClr>
                <a:srgbClr val="0070C0"/>
              </a:buClr>
              <a:buSzPct val="120000"/>
              <a:buFont typeface="Arial" pitchFamily="34" charset="0"/>
              <a:buChar char="•"/>
            </a:pPr>
            <a:r>
              <a:rPr lang="en-US" sz="3000" dirty="0" smtClean="0"/>
              <a:t>Considered less harmful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itchFamily="34" charset="0"/>
              <a:buChar char="•"/>
            </a:pPr>
            <a:endParaRPr lang="en-US" sz="3000" dirty="0"/>
          </a:p>
          <a:p>
            <a:pPr marL="342900" indent="-342900">
              <a:buClr>
                <a:srgbClr val="0070C0"/>
              </a:buClr>
              <a:buSzPct val="120000"/>
              <a:buFont typeface="Arial" pitchFamily="34" charset="0"/>
              <a:buChar char="•"/>
            </a:pPr>
            <a:r>
              <a:rPr lang="en-US" sz="3000" dirty="0" smtClean="0"/>
              <a:t>Hierarchical</a:t>
            </a:r>
          </a:p>
          <a:p>
            <a:pPr marL="800100" lvl="1" indent="-342900">
              <a:buClr>
                <a:srgbClr val="0070C0"/>
              </a:buClr>
              <a:buSzPct val="120000"/>
              <a:buFont typeface="Arial" pitchFamily="34" charset="0"/>
              <a:buChar char="•"/>
            </a:pPr>
            <a:r>
              <a:rPr lang="en-US" sz="3000" dirty="0" smtClean="0"/>
              <a:t>Between supervisor and subordinate</a:t>
            </a:r>
          </a:p>
          <a:p>
            <a:pPr marL="800100" lvl="1" indent="-342900">
              <a:buClr>
                <a:srgbClr val="0070C0"/>
              </a:buClr>
              <a:buSzPct val="120000"/>
              <a:buFont typeface="Courier New" pitchFamily="49" charset="0"/>
              <a:buChar char="o"/>
            </a:pPr>
            <a:r>
              <a:rPr lang="en-US" sz="3000" dirty="0" smtClean="0"/>
              <a:t>More threatening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20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Peer-to-Peer Romance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  <p:sp>
        <p:nvSpPr>
          <p:cNvPr id="3" name="TextBox 2"/>
          <p:cNvSpPr txBox="1"/>
          <p:nvPr/>
        </p:nvSpPr>
        <p:spPr>
          <a:xfrm>
            <a:off x="584716" y="20574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  <a:buSzPct val="120000"/>
            </a:pPr>
            <a:r>
              <a:rPr lang="en-US" sz="3000" b="1" dirty="0" smtClean="0"/>
              <a:t>DANGERS</a:t>
            </a:r>
            <a:r>
              <a:rPr lang="en-US" sz="3000" dirty="0" smtClean="0"/>
              <a:t>: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Sharing confidential information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Sexual behavior during work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Break-ups</a:t>
            </a:r>
          </a:p>
        </p:txBody>
      </p:sp>
    </p:spTree>
    <p:extLst>
      <p:ext uri="{BB962C8B-B14F-4D97-AF65-F5344CB8AC3E}">
        <p14:creationId xmlns:p14="http://schemas.microsoft.com/office/powerpoint/2010/main" val="20020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Hierarchical Romance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  <p:sp>
        <p:nvSpPr>
          <p:cNvPr id="3" name="TextBox 2"/>
          <p:cNvSpPr txBox="1"/>
          <p:nvPr/>
        </p:nvSpPr>
        <p:spPr>
          <a:xfrm>
            <a:off x="597073" y="2057400"/>
            <a:ext cx="79248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  <a:buSzPct val="120000"/>
            </a:pPr>
            <a:r>
              <a:rPr lang="en-US" sz="3000" b="1" dirty="0" smtClean="0"/>
              <a:t>DANGERS: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itchFamily="34" charset="0"/>
              <a:buChar char="•"/>
            </a:pPr>
            <a:r>
              <a:rPr lang="en-US" sz="3000" dirty="0"/>
              <a:t>U</a:t>
            </a:r>
            <a:r>
              <a:rPr lang="en-US" sz="3000" dirty="0" smtClean="0"/>
              <a:t>nfair professional advantage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itchFamily="34" charset="0"/>
              <a:buChar char="•"/>
            </a:pPr>
            <a:r>
              <a:rPr lang="en-US" sz="3000" dirty="0" smtClean="0"/>
              <a:t>Sharing confidential information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itchFamily="34" charset="0"/>
              <a:buChar char="•"/>
            </a:pPr>
            <a:r>
              <a:rPr lang="en-US" sz="3000" dirty="0" smtClean="0"/>
              <a:t>Sexually explicit behaviors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itchFamily="34" charset="0"/>
              <a:buChar char="•"/>
            </a:pPr>
            <a:r>
              <a:rPr lang="en-US" sz="3000" dirty="0" smtClean="0"/>
              <a:t>Hostile environments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20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Workplace Relationship Motives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  <p:sp>
        <p:nvSpPr>
          <p:cNvPr id="3" name="TextBox 2"/>
          <p:cNvSpPr txBox="1"/>
          <p:nvPr/>
        </p:nvSpPr>
        <p:spPr>
          <a:xfrm>
            <a:off x="597073" y="20574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Love</a:t>
            </a:r>
          </a:p>
          <a:p>
            <a:pPr marL="1200150" lvl="2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Emotions and feelings</a:t>
            </a:r>
          </a:p>
          <a:p>
            <a:pPr marL="742950" lvl="1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Ego</a:t>
            </a:r>
          </a:p>
          <a:p>
            <a:pPr marL="1200150" lvl="2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Experiences and adrenaline</a:t>
            </a:r>
          </a:p>
          <a:p>
            <a:pPr marL="742950" lvl="1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Job</a:t>
            </a:r>
          </a:p>
          <a:p>
            <a:pPr marL="1200150" lvl="2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Promotions and raises</a:t>
            </a:r>
          </a:p>
          <a:p>
            <a:pPr marL="742950" lvl="1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Power</a:t>
            </a:r>
          </a:p>
          <a:p>
            <a:pPr marL="1200150" lvl="2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/>
              <a:t>Power and visibility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020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Encouraging Workplace Romance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  <p:sp>
        <p:nvSpPr>
          <p:cNvPr id="3" name="TextBox 2"/>
          <p:cNvSpPr txBox="1"/>
          <p:nvPr/>
        </p:nvSpPr>
        <p:spPr>
          <a:xfrm>
            <a:off x="597073" y="2057400"/>
            <a:ext cx="7924800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Increase of performance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Spillover effect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Marriage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55% workplace romances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Company examples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Ben and Jerry’s parties</a:t>
            </a:r>
          </a:p>
          <a:p>
            <a:pPr marL="8001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Southwest Airlines nepotism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020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Banning Workplace Romance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  <p:sp>
        <p:nvSpPr>
          <p:cNvPr id="3" name="TextBox 2"/>
          <p:cNvSpPr txBox="1"/>
          <p:nvPr/>
        </p:nvSpPr>
        <p:spPr>
          <a:xfrm>
            <a:off x="597073" y="2057399"/>
            <a:ext cx="7924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Sexual harassment lawsuits</a:t>
            </a:r>
          </a:p>
          <a:p>
            <a:pPr marL="800100" lvl="1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51 out of 14,000 over ten years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Low productivity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Support of the “family unit”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Company example:</a:t>
            </a:r>
          </a:p>
          <a:p>
            <a:pPr marL="800100" lvl="1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Wal-Mart’s romance ban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20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Sexual Harassment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  <p:sp>
        <p:nvSpPr>
          <p:cNvPr id="3" name="TextBox 2"/>
          <p:cNvSpPr txBox="1"/>
          <p:nvPr/>
        </p:nvSpPr>
        <p:spPr>
          <a:xfrm>
            <a:off x="597073" y="2057400"/>
            <a:ext cx="79248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800" dirty="0" smtClean="0"/>
              <a:t>“unwelcome </a:t>
            </a:r>
            <a:r>
              <a:rPr lang="en-US" sz="2800" dirty="0"/>
              <a:t>sexual advances, requests for sexual favors, and other verbal or physical conduct of a sexual </a:t>
            </a:r>
            <a:r>
              <a:rPr lang="en-US" sz="2800" dirty="0" smtClean="0"/>
              <a:t>nature”</a:t>
            </a:r>
            <a:endParaRPr lang="en-US" sz="2800" dirty="0"/>
          </a:p>
          <a:p>
            <a:pPr marL="457200" indent="-4572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800" dirty="0" smtClean="0"/>
              <a:t>Organizational theory</a:t>
            </a:r>
          </a:p>
          <a:p>
            <a:pPr>
              <a:buClr>
                <a:srgbClr val="0070C0"/>
              </a:buClr>
              <a:buSzPct val="120000"/>
            </a:pPr>
            <a:endParaRPr lang="en-US" sz="2800" dirty="0" smtClean="0"/>
          </a:p>
          <a:p>
            <a:pPr marL="457200" indent="-4572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2800" dirty="0" smtClean="0"/>
              <a:t>Love contract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endParaRPr lang="en-US" sz="3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20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Gender Issues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  <p:sp>
        <p:nvSpPr>
          <p:cNvPr id="3" name="TextBox 2"/>
          <p:cNvSpPr txBox="1"/>
          <p:nvPr/>
        </p:nvSpPr>
        <p:spPr>
          <a:xfrm>
            <a:off x="597073" y="2057400"/>
            <a:ext cx="79248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Masculinity vs. Femininity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Women’s History</a:t>
            </a:r>
          </a:p>
          <a:p>
            <a:pPr marL="800100" lvl="1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Increase in women in workplace</a:t>
            </a:r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endParaRPr lang="en-US" sz="3000" dirty="0" smtClean="0"/>
          </a:p>
          <a:p>
            <a:pPr marL="342900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Radical Feminism</a:t>
            </a:r>
          </a:p>
          <a:p>
            <a:pPr marL="800100" lvl="1" indent="-34290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3000" dirty="0" smtClean="0"/>
              <a:t>Opposing views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020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8388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Overview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2133600"/>
          </a:xfrm>
        </p:spPr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000" dirty="0"/>
              <a:t>Platonic Relationships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000" dirty="0"/>
              <a:t>Romantic Relationships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000" dirty="0"/>
              <a:t>Social Media</a:t>
            </a:r>
          </a:p>
        </p:txBody>
      </p:sp>
    </p:spTree>
    <p:extLst>
      <p:ext uri="{BB962C8B-B14F-4D97-AF65-F5344CB8AC3E}">
        <p14:creationId xmlns:p14="http://schemas.microsoft.com/office/powerpoint/2010/main" val="100356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183880" cy="2057399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Social Media in the Workplace</a:t>
            </a:r>
            <a:endParaRPr lang="en-US" sz="4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</p:spPr>
      </p:pic>
    </p:spTree>
    <p:extLst>
      <p:ext uri="{BB962C8B-B14F-4D97-AF65-F5344CB8AC3E}">
        <p14:creationId xmlns:p14="http://schemas.microsoft.com/office/powerpoint/2010/main" val="215084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183880" cy="1051560"/>
          </a:xfrm>
        </p:spPr>
        <p:txBody>
          <a:bodyPr/>
          <a:lstStyle/>
          <a:p>
            <a:r>
              <a:rPr lang="en-US" dirty="0" smtClean="0"/>
              <a:t>Types of 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Facebook</a:t>
            </a:r>
          </a:p>
          <a:p>
            <a:pPr lvl="1"/>
            <a:r>
              <a:rPr lang="en-US" sz="2600" dirty="0" smtClean="0"/>
              <a:t>Personal connections</a:t>
            </a:r>
          </a:p>
          <a:p>
            <a:r>
              <a:rPr lang="en-US" sz="3000" dirty="0" smtClean="0"/>
              <a:t>LinkedIn</a:t>
            </a:r>
          </a:p>
          <a:p>
            <a:pPr lvl="1"/>
            <a:r>
              <a:rPr lang="en-US" sz="2600" dirty="0" smtClean="0"/>
              <a:t>Professionalism</a:t>
            </a:r>
          </a:p>
          <a:p>
            <a:r>
              <a:rPr lang="en-US" sz="3000" dirty="0" smtClean="0"/>
              <a:t>Email</a:t>
            </a:r>
          </a:p>
          <a:p>
            <a:pPr lvl="1"/>
            <a:r>
              <a:rPr lang="en-US" sz="2600" dirty="0" smtClean="0"/>
              <a:t>Sending attachments</a:t>
            </a:r>
          </a:p>
          <a:p>
            <a:r>
              <a:rPr lang="en-US" sz="3000" dirty="0" smtClean="0"/>
              <a:t>Text Messaging</a:t>
            </a:r>
          </a:p>
          <a:p>
            <a:pPr lvl="1"/>
            <a:r>
              <a:rPr lang="en-US" sz="2600" dirty="0" smtClean="0"/>
              <a:t>Quick communication</a:t>
            </a:r>
            <a:endParaRPr lang="en-US" sz="2600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0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183880" cy="1051560"/>
          </a:xfrm>
        </p:spPr>
        <p:txBody>
          <a:bodyPr/>
          <a:lstStyle/>
          <a:p>
            <a:r>
              <a:rPr lang="en-US" dirty="0" smtClean="0"/>
              <a:t>Textual Harassment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Form of sexual harassment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sending </a:t>
            </a:r>
            <a:r>
              <a:rPr lang="en-US" sz="3000" dirty="0"/>
              <a:t>offensive or inappropriate text </a:t>
            </a:r>
            <a:r>
              <a:rPr lang="en-US" sz="3000" dirty="0" smtClean="0"/>
              <a:t>messages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Leaves an electronic record</a:t>
            </a:r>
          </a:p>
          <a:p>
            <a:endParaRPr lang="en-US" sz="3000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183880" cy="1051560"/>
          </a:xfrm>
        </p:spPr>
        <p:txBody>
          <a:bodyPr/>
          <a:lstStyle/>
          <a:p>
            <a:r>
              <a:rPr lang="en-US" dirty="0" smtClean="0"/>
              <a:t>Social Media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Restrictive</a:t>
            </a:r>
          </a:p>
          <a:p>
            <a:pPr lvl="1"/>
            <a:r>
              <a:rPr lang="en-US" sz="2600" dirty="0" smtClean="0"/>
              <a:t>Restricts all social media use</a:t>
            </a:r>
          </a:p>
          <a:p>
            <a:pPr lvl="1"/>
            <a:r>
              <a:rPr lang="en-US" sz="2600" dirty="0" smtClean="0"/>
              <a:t>Apple</a:t>
            </a:r>
            <a:endParaRPr lang="en-US" sz="3000" dirty="0" smtClean="0"/>
          </a:p>
          <a:p>
            <a:r>
              <a:rPr lang="en-US" sz="3000" dirty="0" smtClean="0"/>
              <a:t>Moderately Restrictive</a:t>
            </a:r>
          </a:p>
          <a:p>
            <a:pPr lvl="1"/>
            <a:r>
              <a:rPr lang="en-US" sz="2600" dirty="0" smtClean="0"/>
              <a:t>Use of personal but not business</a:t>
            </a:r>
            <a:endParaRPr lang="en-US" sz="3000" dirty="0" smtClean="0"/>
          </a:p>
          <a:p>
            <a:r>
              <a:rPr lang="en-US" sz="3000" dirty="0" smtClean="0"/>
              <a:t>Least Restrictive</a:t>
            </a:r>
          </a:p>
          <a:p>
            <a:pPr lvl="1"/>
            <a:r>
              <a:rPr lang="en-US" sz="2600" dirty="0" smtClean="0"/>
              <a:t>Use of personal and business (w/guidelines)</a:t>
            </a:r>
            <a:endParaRPr lang="en-US" sz="2600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01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880" cy="4187952"/>
          </a:xfrm>
        </p:spPr>
        <p:txBody>
          <a:bodyPr>
            <a:normAutofit/>
          </a:bodyPr>
          <a:lstStyle/>
          <a:p>
            <a:endParaRPr lang="en-US" sz="3000" dirty="0" smtClean="0"/>
          </a:p>
          <a:p>
            <a:r>
              <a:rPr lang="en-US" sz="3000" dirty="0" smtClean="0"/>
              <a:t>Classroom Debate</a:t>
            </a:r>
            <a:endParaRPr lang="en-US" sz="3000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2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183880" cy="1051560"/>
          </a:xfrm>
        </p:spPr>
        <p:txBody>
          <a:bodyPr/>
          <a:lstStyle/>
          <a:p>
            <a:r>
              <a:rPr lang="en-US" dirty="0" smtClean="0"/>
              <a:t>Personal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880" cy="418795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Be cautious</a:t>
            </a:r>
          </a:p>
          <a:p>
            <a:r>
              <a:rPr lang="en-US" sz="3000" dirty="0" smtClean="0"/>
              <a:t>Stay away from bosses/mentors</a:t>
            </a:r>
          </a:p>
          <a:p>
            <a:r>
              <a:rPr lang="en-US" sz="3000" dirty="0" smtClean="0"/>
              <a:t>Be aware of organizational culture</a:t>
            </a:r>
          </a:p>
          <a:p>
            <a:r>
              <a:rPr lang="en-US" sz="3000" dirty="0" smtClean="0"/>
              <a:t>Maintain professional and personal boundaries</a:t>
            </a:r>
            <a:endParaRPr lang="en-US" sz="3000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3600"/>
            <a:ext cx="1524000" cy="55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48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81000"/>
            <a:ext cx="8183880" cy="20574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Platonic Relationships in the Workplace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276600"/>
            <a:ext cx="8183880" cy="213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“nonexclusive relations that involve mutual trust, commitment, reciprocal liking, and shared interests or values.” </a:t>
            </a:r>
          </a:p>
          <a:p>
            <a:pPr marL="0" indent="0">
              <a:buNone/>
            </a:pPr>
            <a:r>
              <a:rPr lang="en-US" sz="2400" dirty="0" smtClean="0"/>
              <a:t>                          (Berman, West, &amp; Richter, 2002)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226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990600"/>
          </a:xfrm>
        </p:spPr>
        <p:txBody>
          <a:bodyPr/>
          <a:lstStyle/>
          <a:p>
            <a:r>
              <a:rPr lang="en-US" dirty="0" smtClean="0"/>
              <a:t>Types of Workplace Friendship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362200"/>
            <a:ext cx="8183880" cy="2356104"/>
          </a:xfrm>
        </p:spPr>
        <p:txBody>
          <a:bodyPr>
            <a:normAutofit/>
          </a:bodyPr>
          <a:lstStyle/>
          <a:p>
            <a:pPr>
              <a:buSzPct val="120000"/>
              <a:buFont typeface="Arial" pitchFamily="34" charset="0"/>
              <a:buChar char="•"/>
            </a:pPr>
            <a:r>
              <a:rPr lang="en-US" sz="3000" dirty="0" smtClean="0"/>
              <a:t>Peer Friendship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en-US" sz="3000" dirty="0" smtClean="0"/>
              <a:t>Hierarchical Friendships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en-US" sz="3000" dirty="0" smtClean="0"/>
              <a:t>Mentor or Protégé Friendship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en-US" sz="3000" dirty="0" smtClean="0"/>
              <a:t>Cross-sex Platonic Relationships</a:t>
            </a:r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943600"/>
            <a:ext cx="1524000" cy="550863"/>
          </a:xfrm>
        </p:spPr>
      </p:pic>
    </p:spTree>
    <p:extLst>
      <p:ext uri="{BB962C8B-B14F-4D97-AF65-F5344CB8AC3E}">
        <p14:creationId xmlns:p14="http://schemas.microsoft.com/office/powerpoint/2010/main" val="29074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2920" y="609600"/>
            <a:ext cx="818388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Formation and Motivations of Workplace Relationships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2920" y="2057400"/>
            <a:ext cx="8183880" cy="3886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Contextual Factors</a:t>
            </a:r>
          </a:p>
          <a:p>
            <a:pPr lvl="1"/>
            <a:r>
              <a:rPr lang="en-US" sz="2200" dirty="0"/>
              <a:t>Physical proximity</a:t>
            </a:r>
          </a:p>
          <a:p>
            <a:pPr lvl="1"/>
            <a:r>
              <a:rPr lang="en-US" sz="2200" dirty="0"/>
              <a:t>Cooperative tasks</a:t>
            </a:r>
          </a:p>
          <a:p>
            <a:pPr lvl="1"/>
            <a:r>
              <a:rPr lang="en-US" sz="2200" dirty="0"/>
              <a:t>Supervisor </a:t>
            </a:r>
            <a:r>
              <a:rPr lang="en-US" sz="2200" dirty="0" smtClean="0"/>
              <a:t>behavior</a:t>
            </a:r>
            <a:endParaRPr lang="en-US" sz="2200" dirty="0" smtClean="0"/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sz="2200" dirty="0"/>
              <a:t>Individual </a:t>
            </a:r>
            <a:r>
              <a:rPr lang="en-US" sz="2200" dirty="0" smtClean="0"/>
              <a:t>Factors</a:t>
            </a:r>
          </a:p>
          <a:p>
            <a:pPr lvl="1"/>
            <a:r>
              <a:rPr lang="en-US" sz="2200" dirty="0" smtClean="0"/>
              <a:t>Life events</a:t>
            </a:r>
            <a:endParaRPr lang="en-US" sz="2200" dirty="0"/>
          </a:p>
          <a:p>
            <a:pPr lvl="1"/>
            <a:r>
              <a:rPr lang="en-US" sz="2200" dirty="0" smtClean="0"/>
              <a:t>Similarity</a:t>
            </a:r>
          </a:p>
          <a:p>
            <a:endParaRPr lang="en-US" sz="2200" dirty="0" smtClean="0"/>
          </a:p>
          <a:p>
            <a:r>
              <a:rPr lang="en-US" sz="2200" dirty="0" smtClean="0"/>
              <a:t>Motivations</a:t>
            </a:r>
            <a:r>
              <a:rPr lang="en-US" sz="2200" dirty="0" smtClean="0"/>
              <a:t>: </a:t>
            </a:r>
            <a:r>
              <a:rPr lang="en-US" sz="2200" dirty="0" smtClean="0"/>
              <a:t>pleasure, affection, escape, relaxation, control, inclusion, and duty</a:t>
            </a:r>
          </a:p>
          <a:p>
            <a:pPr lvl="1"/>
            <a:endParaRPr lang="en-US" dirty="0" smtClean="0"/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941541"/>
            <a:ext cx="1524000" cy="55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4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2920" y="2362200"/>
            <a:ext cx="8183880" cy="266700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US" sz="3000" dirty="0" smtClean="0"/>
              <a:t>Creative environment</a:t>
            </a:r>
          </a:p>
          <a:p>
            <a:pPr lvl="1"/>
            <a:r>
              <a:rPr lang="en-US" sz="3000" dirty="0" smtClean="0"/>
              <a:t>Increased teamwork</a:t>
            </a:r>
          </a:p>
          <a:p>
            <a:pPr lvl="1"/>
            <a:r>
              <a:rPr lang="en-US" sz="3000" dirty="0" smtClean="0"/>
              <a:t>Increase moral</a:t>
            </a:r>
          </a:p>
          <a:p>
            <a:pPr lvl="1"/>
            <a:r>
              <a:rPr lang="en-US" sz="3000" dirty="0" smtClean="0"/>
              <a:t>Positive </a:t>
            </a:r>
            <a:r>
              <a:rPr lang="en-US" sz="3000" dirty="0" smtClean="0"/>
              <a:t>influence on work-related </a:t>
            </a:r>
            <a:r>
              <a:rPr lang="en-US" sz="3000" dirty="0" smtClean="0"/>
              <a:t>attitudes</a:t>
            </a:r>
          </a:p>
          <a:p>
            <a:pPr lvl="1"/>
            <a:r>
              <a:rPr lang="en-US" sz="3000" dirty="0" smtClean="0"/>
              <a:t>Enhance </a:t>
            </a:r>
            <a:r>
              <a:rPr lang="en-US" sz="3000" dirty="0" smtClean="0"/>
              <a:t>employee commitment</a:t>
            </a:r>
          </a:p>
          <a:p>
            <a:pPr lvl="1"/>
            <a:r>
              <a:rPr lang="en-US" sz="3000" dirty="0" smtClean="0"/>
              <a:t>Increase production</a:t>
            </a:r>
          </a:p>
          <a:p>
            <a:pPr marL="347472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943600"/>
            <a:ext cx="1524000" cy="55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4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838200"/>
          </a:xfrm>
        </p:spPr>
        <p:txBody>
          <a:bodyPr/>
          <a:lstStyle/>
          <a:p>
            <a:r>
              <a:rPr lang="en-US" dirty="0" smtClean="0"/>
              <a:t>Deterioration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2920" y="2133600"/>
            <a:ext cx="8183880" cy="2584704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Problem Personality</a:t>
            </a:r>
          </a:p>
          <a:p>
            <a:r>
              <a:rPr lang="en-US" sz="3000" dirty="0" smtClean="0"/>
              <a:t>Distracting Life Events</a:t>
            </a:r>
            <a:endParaRPr lang="en-US" sz="3000" dirty="0" smtClean="0"/>
          </a:p>
          <a:p>
            <a:r>
              <a:rPr lang="en-US" sz="3000" dirty="0" smtClean="0"/>
              <a:t>Conflicting Expectations</a:t>
            </a:r>
          </a:p>
          <a:p>
            <a:r>
              <a:rPr lang="en-US" sz="3000" dirty="0" smtClean="0"/>
              <a:t>Promotion</a:t>
            </a:r>
          </a:p>
          <a:p>
            <a:r>
              <a:rPr lang="en-US" sz="3000" dirty="0" smtClean="0"/>
              <a:t>Betrayal</a:t>
            </a:r>
          </a:p>
          <a:p>
            <a:endParaRPr lang="en-US" dirty="0"/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41541"/>
            <a:ext cx="1524000" cy="55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4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2920" y="381000"/>
            <a:ext cx="8183880" cy="1066800"/>
          </a:xfrm>
        </p:spPr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2920" y="2209800"/>
            <a:ext cx="8183880" cy="2508504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Distracting</a:t>
            </a:r>
          </a:p>
          <a:p>
            <a:r>
              <a:rPr lang="en-US" sz="3000" dirty="0" smtClean="0"/>
              <a:t>Gossip</a:t>
            </a:r>
            <a:endParaRPr lang="en-US" sz="3000" dirty="0" smtClean="0"/>
          </a:p>
          <a:p>
            <a:r>
              <a:rPr lang="en-US" sz="3000" dirty="0" smtClean="0"/>
              <a:t>Subjective vs. Objective</a:t>
            </a:r>
            <a:endParaRPr lang="en-US" sz="3000" dirty="0" smtClean="0"/>
          </a:p>
          <a:p>
            <a:r>
              <a:rPr lang="en-US" sz="3000" dirty="0" smtClean="0"/>
              <a:t>Confidentiality </a:t>
            </a:r>
            <a:endParaRPr lang="en-US" sz="3000" dirty="0" smtClean="0"/>
          </a:p>
          <a:p>
            <a:r>
              <a:rPr lang="en-US" sz="3000" dirty="0" smtClean="0"/>
              <a:t>Competition</a:t>
            </a:r>
            <a:endParaRPr lang="en-US" sz="3000" dirty="0" smtClean="0"/>
          </a:p>
          <a:p>
            <a:endParaRPr lang="en-US" dirty="0"/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982729"/>
            <a:ext cx="1524000" cy="55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4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Management and Company Perceptions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2920" y="1752600"/>
            <a:ext cx="8183880" cy="44196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Disapprove</a:t>
            </a:r>
          </a:p>
          <a:p>
            <a:pPr lvl="1"/>
            <a:r>
              <a:rPr lang="en-US" sz="2000" dirty="0" smtClean="0"/>
              <a:t>Only see the risks</a:t>
            </a:r>
          </a:p>
          <a:p>
            <a:pPr lvl="1"/>
            <a:r>
              <a:rPr lang="en-US" sz="2000" dirty="0" smtClean="0"/>
              <a:t>Use recognition and awards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Support</a:t>
            </a:r>
          </a:p>
          <a:p>
            <a:pPr lvl="1"/>
            <a:r>
              <a:rPr lang="en-US" sz="2000" dirty="0" smtClean="0"/>
              <a:t>See the risks and rewards</a:t>
            </a:r>
          </a:p>
          <a:p>
            <a:pPr lvl="1"/>
            <a:r>
              <a:rPr lang="en-US" sz="2000" dirty="0" smtClean="0"/>
              <a:t>Promotes relationships by example/activities</a:t>
            </a:r>
            <a:endParaRPr lang="en-US" sz="8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811" y="5943599"/>
            <a:ext cx="1524000" cy="55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4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090249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89960CF-9239-4220-9465-12A4532FCB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TS010090249</Template>
  <TotalTime>0</TotalTime>
  <Words>476</Words>
  <Application>Microsoft Office PowerPoint</Application>
  <PresentationFormat>On-screen Show (4:3)</PresentationFormat>
  <Paragraphs>153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TS010090249</vt:lpstr>
      <vt:lpstr>PowerPoint Presentation</vt:lpstr>
      <vt:lpstr>Overview</vt:lpstr>
      <vt:lpstr>Platonic Relationships in the Workplace</vt:lpstr>
      <vt:lpstr>Types of Workplace Friendship</vt:lpstr>
      <vt:lpstr>Formation and Motivations of Workplace Relationships</vt:lpstr>
      <vt:lpstr>Benefits</vt:lpstr>
      <vt:lpstr>Deterioration </vt:lpstr>
      <vt:lpstr>Disadvantages</vt:lpstr>
      <vt:lpstr>Management and Company Perceptions</vt:lpstr>
      <vt:lpstr>Romantic Relationships in the Workplace</vt:lpstr>
      <vt:lpstr>How Common is it?</vt:lpstr>
      <vt:lpstr>Workplace Romance Types</vt:lpstr>
      <vt:lpstr>Peer-to-Peer Romance</vt:lpstr>
      <vt:lpstr>Hierarchical Romance</vt:lpstr>
      <vt:lpstr>Workplace Relationship Motives</vt:lpstr>
      <vt:lpstr>Encouraging Workplace Romance</vt:lpstr>
      <vt:lpstr>Banning Workplace Romance</vt:lpstr>
      <vt:lpstr>Sexual Harassment</vt:lpstr>
      <vt:lpstr>Gender Issues</vt:lpstr>
      <vt:lpstr>Social Media in the Workplace</vt:lpstr>
      <vt:lpstr>Types of Social Media</vt:lpstr>
      <vt:lpstr>Textual Harassment</vt:lpstr>
      <vt:lpstr>Social Media Policies</vt:lpstr>
      <vt:lpstr>Activity</vt:lpstr>
      <vt:lpstr>Personal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2014-05-01T01:22:35Z</dcterms:created>
  <dcterms:modified xsi:type="dcterms:W3CDTF">2014-05-02T14:27:22Z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TC100902499990</vt:lpwstr>
  </property>
</Properties>
</file>